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9" r:id="rId3"/>
    <p:sldId id="260" r:id="rId4"/>
    <p:sldId id="267" r:id="rId5"/>
    <p:sldId id="270" r:id="rId6"/>
    <p:sldId id="271" r:id="rId7"/>
    <p:sldId id="272" r:id="rId8"/>
    <p:sldId id="262" r:id="rId9"/>
    <p:sldId id="269" r:id="rId10"/>
    <p:sldId id="261" r:id="rId11"/>
    <p:sldId id="264" r:id="rId12"/>
    <p:sldId id="266" r:id="rId13"/>
    <p:sldId id="265" r:id="rId14"/>
    <p:sldId id="273"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6"/>
    <p:restoredTop sz="95928"/>
  </p:normalViewPr>
  <p:slideViewPr>
    <p:cSldViewPr snapToGrid="0" snapToObjects="1">
      <p:cViewPr varScale="1">
        <p:scale>
          <a:sx n="62" d="100"/>
          <a:sy n="62" d="100"/>
        </p:scale>
        <p:origin x="216" y="1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328A-56E2-B447-84BF-FCE25044E2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1CAE3C-AFE3-D344-8396-0064809A47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FBD0D6-8A6D-6943-A8D1-38773E78D11F}"/>
              </a:ext>
            </a:extLst>
          </p:cNvPr>
          <p:cNvSpPr>
            <a:spLocks noGrp="1"/>
          </p:cNvSpPr>
          <p:nvPr>
            <p:ph type="dt" sz="half" idx="10"/>
          </p:nvPr>
        </p:nvSpPr>
        <p:spPr/>
        <p:txBody>
          <a:bodyPr/>
          <a:lstStyle/>
          <a:p>
            <a:fld id="{22C6F320-8842-9647-9D8C-DE9A2AA58826}" type="datetimeFigureOut">
              <a:rPr lang="en-US" smtClean="0"/>
              <a:t>12/16/19</a:t>
            </a:fld>
            <a:endParaRPr lang="en-US"/>
          </a:p>
        </p:txBody>
      </p:sp>
      <p:sp>
        <p:nvSpPr>
          <p:cNvPr id="5" name="Footer Placeholder 4">
            <a:extLst>
              <a:ext uri="{FF2B5EF4-FFF2-40B4-BE49-F238E27FC236}">
                <a16:creationId xmlns:a16="http://schemas.microsoft.com/office/drawing/2014/main" id="{CA61D95A-A9DB-D443-B10F-195EA03A81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E59B87-74E4-5B44-98AE-AA18166C2DC0}"/>
              </a:ext>
            </a:extLst>
          </p:cNvPr>
          <p:cNvSpPr>
            <a:spLocks noGrp="1"/>
          </p:cNvSpPr>
          <p:nvPr>
            <p:ph type="sldNum" sz="quarter" idx="12"/>
          </p:nvPr>
        </p:nvSpPr>
        <p:spPr/>
        <p:txBody>
          <a:bodyPr/>
          <a:lstStyle/>
          <a:p>
            <a:fld id="{24967342-B6A2-EF44-8CEE-1C5515744640}" type="slidenum">
              <a:rPr lang="en-US" smtClean="0"/>
              <a:t>‹#›</a:t>
            </a:fld>
            <a:endParaRPr lang="en-US"/>
          </a:p>
        </p:txBody>
      </p:sp>
    </p:spTree>
    <p:extLst>
      <p:ext uri="{BB962C8B-B14F-4D97-AF65-F5344CB8AC3E}">
        <p14:creationId xmlns:p14="http://schemas.microsoft.com/office/powerpoint/2010/main" val="2876381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C482F-74EC-C24E-B579-3BA155A3DA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FB8FE5-2025-714F-BA55-9AEF1A1DF0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B9FF8A-0C90-984E-B27D-DCB366386686}"/>
              </a:ext>
            </a:extLst>
          </p:cNvPr>
          <p:cNvSpPr>
            <a:spLocks noGrp="1"/>
          </p:cNvSpPr>
          <p:nvPr>
            <p:ph type="dt" sz="half" idx="10"/>
          </p:nvPr>
        </p:nvSpPr>
        <p:spPr/>
        <p:txBody>
          <a:bodyPr/>
          <a:lstStyle/>
          <a:p>
            <a:fld id="{22C6F320-8842-9647-9D8C-DE9A2AA58826}" type="datetimeFigureOut">
              <a:rPr lang="en-US" smtClean="0"/>
              <a:t>12/16/19</a:t>
            </a:fld>
            <a:endParaRPr lang="en-US"/>
          </a:p>
        </p:txBody>
      </p:sp>
      <p:sp>
        <p:nvSpPr>
          <p:cNvPr id="5" name="Footer Placeholder 4">
            <a:extLst>
              <a:ext uri="{FF2B5EF4-FFF2-40B4-BE49-F238E27FC236}">
                <a16:creationId xmlns:a16="http://schemas.microsoft.com/office/drawing/2014/main" id="{8795B6A8-C6AD-1446-817C-8771DBE6A8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7C27E-B6E6-854C-85D4-6FD040D261D3}"/>
              </a:ext>
            </a:extLst>
          </p:cNvPr>
          <p:cNvSpPr>
            <a:spLocks noGrp="1"/>
          </p:cNvSpPr>
          <p:nvPr>
            <p:ph type="sldNum" sz="quarter" idx="12"/>
          </p:nvPr>
        </p:nvSpPr>
        <p:spPr/>
        <p:txBody>
          <a:bodyPr/>
          <a:lstStyle/>
          <a:p>
            <a:fld id="{24967342-B6A2-EF44-8CEE-1C5515744640}" type="slidenum">
              <a:rPr lang="en-US" smtClean="0"/>
              <a:t>‹#›</a:t>
            </a:fld>
            <a:endParaRPr lang="en-US"/>
          </a:p>
        </p:txBody>
      </p:sp>
    </p:spTree>
    <p:extLst>
      <p:ext uri="{BB962C8B-B14F-4D97-AF65-F5344CB8AC3E}">
        <p14:creationId xmlns:p14="http://schemas.microsoft.com/office/powerpoint/2010/main" val="3193011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772A09-B292-474B-934B-7B8FF69C23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395EBA-1E5C-A242-8804-C8F698915F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784FC5-09B0-AF49-ACC3-A3FBD3F54461}"/>
              </a:ext>
            </a:extLst>
          </p:cNvPr>
          <p:cNvSpPr>
            <a:spLocks noGrp="1"/>
          </p:cNvSpPr>
          <p:nvPr>
            <p:ph type="dt" sz="half" idx="10"/>
          </p:nvPr>
        </p:nvSpPr>
        <p:spPr/>
        <p:txBody>
          <a:bodyPr/>
          <a:lstStyle/>
          <a:p>
            <a:fld id="{22C6F320-8842-9647-9D8C-DE9A2AA58826}" type="datetimeFigureOut">
              <a:rPr lang="en-US" smtClean="0"/>
              <a:t>12/16/19</a:t>
            </a:fld>
            <a:endParaRPr lang="en-US"/>
          </a:p>
        </p:txBody>
      </p:sp>
      <p:sp>
        <p:nvSpPr>
          <p:cNvPr id="5" name="Footer Placeholder 4">
            <a:extLst>
              <a:ext uri="{FF2B5EF4-FFF2-40B4-BE49-F238E27FC236}">
                <a16:creationId xmlns:a16="http://schemas.microsoft.com/office/drawing/2014/main" id="{9BB93500-218C-A743-85F2-5B5D3B1785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557EB-488D-5B4B-80A9-E799E516EECC}"/>
              </a:ext>
            </a:extLst>
          </p:cNvPr>
          <p:cNvSpPr>
            <a:spLocks noGrp="1"/>
          </p:cNvSpPr>
          <p:nvPr>
            <p:ph type="sldNum" sz="quarter" idx="12"/>
          </p:nvPr>
        </p:nvSpPr>
        <p:spPr/>
        <p:txBody>
          <a:bodyPr/>
          <a:lstStyle/>
          <a:p>
            <a:fld id="{24967342-B6A2-EF44-8CEE-1C5515744640}" type="slidenum">
              <a:rPr lang="en-US" smtClean="0"/>
              <a:t>‹#›</a:t>
            </a:fld>
            <a:endParaRPr lang="en-US"/>
          </a:p>
        </p:txBody>
      </p:sp>
    </p:spTree>
    <p:extLst>
      <p:ext uri="{BB962C8B-B14F-4D97-AF65-F5344CB8AC3E}">
        <p14:creationId xmlns:p14="http://schemas.microsoft.com/office/powerpoint/2010/main" val="1429383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E9BC-E18A-614C-818C-C66DA0782E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C2E6E0-EF7D-864B-8ACC-6D4A0E78B1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F7944-3AAB-D348-9378-95C21B533AF7}"/>
              </a:ext>
            </a:extLst>
          </p:cNvPr>
          <p:cNvSpPr>
            <a:spLocks noGrp="1"/>
          </p:cNvSpPr>
          <p:nvPr>
            <p:ph type="dt" sz="half" idx="10"/>
          </p:nvPr>
        </p:nvSpPr>
        <p:spPr/>
        <p:txBody>
          <a:bodyPr/>
          <a:lstStyle/>
          <a:p>
            <a:fld id="{22C6F320-8842-9647-9D8C-DE9A2AA58826}" type="datetimeFigureOut">
              <a:rPr lang="en-US" smtClean="0"/>
              <a:t>12/16/19</a:t>
            </a:fld>
            <a:endParaRPr lang="en-US"/>
          </a:p>
        </p:txBody>
      </p:sp>
      <p:sp>
        <p:nvSpPr>
          <p:cNvPr id="5" name="Footer Placeholder 4">
            <a:extLst>
              <a:ext uri="{FF2B5EF4-FFF2-40B4-BE49-F238E27FC236}">
                <a16:creationId xmlns:a16="http://schemas.microsoft.com/office/drawing/2014/main" id="{6C13700E-3F6F-3141-B24B-3CAA7371EF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BAE88D-6227-7A49-A00B-C88D3366A5EF}"/>
              </a:ext>
            </a:extLst>
          </p:cNvPr>
          <p:cNvSpPr>
            <a:spLocks noGrp="1"/>
          </p:cNvSpPr>
          <p:nvPr>
            <p:ph type="sldNum" sz="quarter" idx="12"/>
          </p:nvPr>
        </p:nvSpPr>
        <p:spPr/>
        <p:txBody>
          <a:bodyPr/>
          <a:lstStyle/>
          <a:p>
            <a:fld id="{24967342-B6A2-EF44-8CEE-1C5515744640}" type="slidenum">
              <a:rPr lang="en-US" smtClean="0"/>
              <a:t>‹#›</a:t>
            </a:fld>
            <a:endParaRPr lang="en-US"/>
          </a:p>
        </p:txBody>
      </p:sp>
    </p:spTree>
    <p:extLst>
      <p:ext uri="{BB962C8B-B14F-4D97-AF65-F5344CB8AC3E}">
        <p14:creationId xmlns:p14="http://schemas.microsoft.com/office/powerpoint/2010/main" val="3323282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ED7BC-EB1F-A941-81B0-3477FA1FD5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275D3A-B4DE-2141-A07A-C5C15687D2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BC7DE6-AFB2-A647-8647-678AF7A11995}"/>
              </a:ext>
            </a:extLst>
          </p:cNvPr>
          <p:cNvSpPr>
            <a:spLocks noGrp="1"/>
          </p:cNvSpPr>
          <p:nvPr>
            <p:ph type="dt" sz="half" idx="10"/>
          </p:nvPr>
        </p:nvSpPr>
        <p:spPr/>
        <p:txBody>
          <a:bodyPr/>
          <a:lstStyle/>
          <a:p>
            <a:fld id="{22C6F320-8842-9647-9D8C-DE9A2AA58826}" type="datetimeFigureOut">
              <a:rPr lang="en-US" smtClean="0"/>
              <a:t>12/16/19</a:t>
            </a:fld>
            <a:endParaRPr lang="en-US"/>
          </a:p>
        </p:txBody>
      </p:sp>
      <p:sp>
        <p:nvSpPr>
          <p:cNvPr id="5" name="Footer Placeholder 4">
            <a:extLst>
              <a:ext uri="{FF2B5EF4-FFF2-40B4-BE49-F238E27FC236}">
                <a16:creationId xmlns:a16="http://schemas.microsoft.com/office/drawing/2014/main" id="{DA7AEEA2-20B2-2442-8FB6-EC806FD26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67941-7F4F-1948-A15F-F9D7A8E5B160}"/>
              </a:ext>
            </a:extLst>
          </p:cNvPr>
          <p:cNvSpPr>
            <a:spLocks noGrp="1"/>
          </p:cNvSpPr>
          <p:nvPr>
            <p:ph type="sldNum" sz="quarter" idx="12"/>
          </p:nvPr>
        </p:nvSpPr>
        <p:spPr/>
        <p:txBody>
          <a:bodyPr/>
          <a:lstStyle/>
          <a:p>
            <a:fld id="{24967342-B6A2-EF44-8CEE-1C5515744640}" type="slidenum">
              <a:rPr lang="en-US" smtClean="0"/>
              <a:t>‹#›</a:t>
            </a:fld>
            <a:endParaRPr lang="en-US"/>
          </a:p>
        </p:txBody>
      </p:sp>
    </p:spTree>
    <p:extLst>
      <p:ext uri="{BB962C8B-B14F-4D97-AF65-F5344CB8AC3E}">
        <p14:creationId xmlns:p14="http://schemas.microsoft.com/office/powerpoint/2010/main" val="2892166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A07AE-6054-3140-B260-B606EBA526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8EE01C-3A15-274F-B669-F9293D7BC4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C300DA-DD4F-B34B-9270-490074A928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A388BD-3A1A-EC49-9195-459C205C48DF}"/>
              </a:ext>
            </a:extLst>
          </p:cNvPr>
          <p:cNvSpPr>
            <a:spLocks noGrp="1"/>
          </p:cNvSpPr>
          <p:nvPr>
            <p:ph type="dt" sz="half" idx="10"/>
          </p:nvPr>
        </p:nvSpPr>
        <p:spPr/>
        <p:txBody>
          <a:bodyPr/>
          <a:lstStyle/>
          <a:p>
            <a:fld id="{22C6F320-8842-9647-9D8C-DE9A2AA58826}" type="datetimeFigureOut">
              <a:rPr lang="en-US" smtClean="0"/>
              <a:t>12/16/19</a:t>
            </a:fld>
            <a:endParaRPr lang="en-US"/>
          </a:p>
        </p:txBody>
      </p:sp>
      <p:sp>
        <p:nvSpPr>
          <p:cNvPr id="6" name="Footer Placeholder 5">
            <a:extLst>
              <a:ext uri="{FF2B5EF4-FFF2-40B4-BE49-F238E27FC236}">
                <a16:creationId xmlns:a16="http://schemas.microsoft.com/office/drawing/2014/main" id="{F6B5275A-1B01-CC40-AFEB-A20A6D43AF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D1E420-EE3F-8B46-BC5A-30CB1419F163}"/>
              </a:ext>
            </a:extLst>
          </p:cNvPr>
          <p:cNvSpPr>
            <a:spLocks noGrp="1"/>
          </p:cNvSpPr>
          <p:nvPr>
            <p:ph type="sldNum" sz="quarter" idx="12"/>
          </p:nvPr>
        </p:nvSpPr>
        <p:spPr/>
        <p:txBody>
          <a:bodyPr/>
          <a:lstStyle/>
          <a:p>
            <a:fld id="{24967342-B6A2-EF44-8CEE-1C5515744640}" type="slidenum">
              <a:rPr lang="en-US" smtClean="0"/>
              <a:t>‹#›</a:t>
            </a:fld>
            <a:endParaRPr lang="en-US"/>
          </a:p>
        </p:txBody>
      </p:sp>
    </p:spTree>
    <p:extLst>
      <p:ext uri="{BB962C8B-B14F-4D97-AF65-F5344CB8AC3E}">
        <p14:creationId xmlns:p14="http://schemas.microsoft.com/office/powerpoint/2010/main" val="16689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48750-C552-1349-824C-1FF0B144E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D4B0DB-B397-4046-88C0-A1F7A9741A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6DCB12-C550-F84F-96FF-A8591A362C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FD5569-C05B-2D41-9B87-45E1EBB4FA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1E9451-9903-6E44-B17B-304546732D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6B3F79-E95E-834B-8757-38BD2649BE2C}"/>
              </a:ext>
            </a:extLst>
          </p:cNvPr>
          <p:cNvSpPr>
            <a:spLocks noGrp="1"/>
          </p:cNvSpPr>
          <p:nvPr>
            <p:ph type="dt" sz="half" idx="10"/>
          </p:nvPr>
        </p:nvSpPr>
        <p:spPr/>
        <p:txBody>
          <a:bodyPr/>
          <a:lstStyle/>
          <a:p>
            <a:fld id="{22C6F320-8842-9647-9D8C-DE9A2AA58826}" type="datetimeFigureOut">
              <a:rPr lang="en-US" smtClean="0"/>
              <a:t>12/16/19</a:t>
            </a:fld>
            <a:endParaRPr lang="en-US"/>
          </a:p>
        </p:txBody>
      </p:sp>
      <p:sp>
        <p:nvSpPr>
          <p:cNvPr id="8" name="Footer Placeholder 7">
            <a:extLst>
              <a:ext uri="{FF2B5EF4-FFF2-40B4-BE49-F238E27FC236}">
                <a16:creationId xmlns:a16="http://schemas.microsoft.com/office/drawing/2014/main" id="{8D391044-EB3A-AB4D-99BF-09EAC37288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998CB2-FD02-814C-A089-6979F1FD8DEE}"/>
              </a:ext>
            </a:extLst>
          </p:cNvPr>
          <p:cNvSpPr>
            <a:spLocks noGrp="1"/>
          </p:cNvSpPr>
          <p:nvPr>
            <p:ph type="sldNum" sz="quarter" idx="12"/>
          </p:nvPr>
        </p:nvSpPr>
        <p:spPr/>
        <p:txBody>
          <a:bodyPr/>
          <a:lstStyle/>
          <a:p>
            <a:fld id="{24967342-B6A2-EF44-8CEE-1C5515744640}" type="slidenum">
              <a:rPr lang="en-US" smtClean="0"/>
              <a:t>‹#›</a:t>
            </a:fld>
            <a:endParaRPr lang="en-US"/>
          </a:p>
        </p:txBody>
      </p:sp>
    </p:spTree>
    <p:extLst>
      <p:ext uri="{BB962C8B-B14F-4D97-AF65-F5344CB8AC3E}">
        <p14:creationId xmlns:p14="http://schemas.microsoft.com/office/powerpoint/2010/main" val="528833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AE985-117B-3442-8AAC-CAB355901C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ECE031-8A5E-8F48-81AB-2398CDC7B4D0}"/>
              </a:ext>
            </a:extLst>
          </p:cNvPr>
          <p:cNvSpPr>
            <a:spLocks noGrp="1"/>
          </p:cNvSpPr>
          <p:nvPr>
            <p:ph type="dt" sz="half" idx="10"/>
          </p:nvPr>
        </p:nvSpPr>
        <p:spPr/>
        <p:txBody>
          <a:bodyPr/>
          <a:lstStyle/>
          <a:p>
            <a:fld id="{22C6F320-8842-9647-9D8C-DE9A2AA58826}" type="datetimeFigureOut">
              <a:rPr lang="en-US" smtClean="0"/>
              <a:t>12/16/19</a:t>
            </a:fld>
            <a:endParaRPr lang="en-US"/>
          </a:p>
        </p:txBody>
      </p:sp>
      <p:sp>
        <p:nvSpPr>
          <p:cNvPr id="4" name="Footer Placeholder 3">
            <a:extLst>
              <a:ext uri="{FF2B5EF4-FFF2-40B4-BE49-F238E27FC236}">
                <a16:creationId xmlns:a16="http://schemas.microsoft.com/office/drawing/2014/main" id="{E31090B6-FECB-1C42-ADFC-09DCAD36BE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BBEBA9-488A-3A42-933B-6F9200B5664B}"/>
              </a:ext>
            </a:extLst>
          </p:cNvPr>
          <p:cNvSpPr>
            <a:spLocks noGrp="1"/>
          </p:cNvSpPr>
          <p:nvPr>
            <p:ph type="sldNum" sz="quarter" idx="12"/>
          </p:nvPr>
        </p:nvSpPr>
        <p:spPr/>
        <p:txBody>
          <a:bodyPr/>
          <a:lstStyle/>
          <a:p>
            <a:fld id="{24967342-B6A2-EF44-8CEE-1C5515744640}" type="slidenum">
              <a:rPr lang="en-US" smtClean="0"/>
              <a:t>‹#›</a:t>
            </a:fld>
            <a:endParaRPr lang="en-US"/>
          </a:p>
        </p:txBody>
      </p:sp>
    </p:spTree>
    <p:extLst>
      <p:ext uri="{BB962C8B-B14F-4D97-AF65-F5344CB8AC3E}">
        <p14:creationId xmlns:p14="http://schemas.microsoft.com/office/powerpoint/2010/main" val="506988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FDC03E-FB99-A347-823B-98F5EFBA6D23}"/>
              </a:ext>
            </a:extLst>
          </p:cNvPr>
          <p:cNvSpPr>
            <a:spLocks noGrp="1"/>
          </p:cNvSpPr>
          <p:nvPr>
            <p:ph type="dt" sz="half" idx="10"/>
          </p:nvPr>
        </p:nvSpPr>
        <p:spPr/>
        <p:txBody>
          <a:bodyPr/>
          <a:lstStyle/>
          <a:p>
            <a:fld id="{22C6F320-8842-9647-9D8C-DE9A2AA58826}" type="datetimeFigureOut">
              <a:rPr lang="en-US" smtClean="0"/>
              <a:t>12/16/19</a:t>
            </a:fld>
            <a:endParaRPr lang="en-US"/>
          </a:p>
        </p:txBody>
      </p:sp>
      <p:sp>
        <p:nvSpPr>
          <p:cNvPr id="3" name="Footer Placeholder 2">
            <a:extLst>
              <a:ext uri="{FF2B5EF4-FFF2-40B4-BE49-F238E27FC236}">
                <a16:creationId xmlns:a16="http://schemas.microsoft.com/office/drawing/2014/main" id="{D9F1961B-9451-744C-8B0B-030D5E0ABC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B6C3E5-E6BE-3940-AA07-545DD237909C}"/>
              </a:ext>
            </a:extLst>
          </p:cNvPr>
          <p:cNvSpPr>
            <a:spLocks noGrp="1"/>
          </p:cNvSpPr>
          <p:nvPr>
            <p:ph type="sldNum" sz="quarter" idx="12"/>
          </p:nvPr>
        </p:nvSpPr>
        <p:spPr/>
        <p:txBody>
          <a:bodyPr/>
          <a:lstStyle/>
          <a:p>
            <a:fld id="{24967342-B6A2-EF44-8CEE-1C5515744640}" type="slidenum">
              <a:rPr lang="en-US" smtClean="0"/>
              <a:t>‹#›</a:t>
            </a:fld>
            <a:endParaRPr lang="en-US"/>
          </a:p>
        </p:txBody>
      </p:sp>
    </p:spTree>
    <p:extLst>
      <p:ext uri="{BB962C8B-B14F-4D97-AF65-F5344CB8AC3E}">
        <p14:creationId xmlns:p14="http://schemas.microsoft.com/office/powerpoint/2010/main" val="3055986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C03A4-004B-DC41-8109-ED83C7BF60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5D908A-ECA5-6746-B0DB-1D4ECD3E5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37810E-1479-AD47-8273-C795F0DD0B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1B094B-B736-E84B-969A-8A88BA004CD2}"/>
              </a:ext>
            </a:extLst>
          </p:cNvPr>
          <p:cNvSpPr>
            <a:spLocks noGrp="1"/>
          </p:cNvSpPr>
          <p:nvPr>
            <p:ph type="dt" sz="half" idx="10"/>
          </p:nvPr>
        </p:nvSpPr>
        <p:spPr/>
        <p:txBody>
          <a:bodyPr/>
          <a:lstStyle/>
          <a:p>
            <a:fld id="{22C6F320-8842-9647-9D8C-DE9A2AA58826}" type="datetimeFigureOut">
              <a:rPr lang="en-US" smtClean="0"/>
              <a:t>12/16/19</a:t>
            </a:fld>
            <a:endParaRPr lang="en-US"/>
          </a:p>
        </p:txBody>
      </p:sp>
      <p:sp>
        <p:nvSpPr>
          <p:cNvPr id="6" name="Footer Placeholder 5">
            <a:extLst>
              <a:ext uri="{FF2B5EF4-FFF2-40B4-BE49-F238E27FC236}">
                <a16:creationId xmlns:a16="http://schemas.microsoft.com/office/drawing/2014/main" id="{78FD0FA6-B456-1B40-B69E-4A9CF2432B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474BBA-30C5-3542-A4AA-60841E8499CC}"/>
              </a:ext>
            </a:extLst>
          </p:cNvPr>
          <p:cNvSpPr>
            <a:spLocks noGrp="1"/>
          </p:cNvSpPr>
          <p:nvPr>
            <p:ph type="sldNum" sz="quarter" idx="12"/>
          </p:nvPr>
        </p:nvSpPr>
        <p:spPr/>
        <p:txBody>
          <a:bodyPr/>
          <a:lstStyle/>
          <a:p>
            <a:fld id="{24967342-B6A2-EF44-8CEE-1C5515744640}" type="slidenum">
              <a:rPr lang="en-US" smtClean="0"/>
              <a:t>‹#›</a:t>
            </a:fld>
            <a:endParaRPr lang="en-US"/>
          </a:p>
        </p:txBody>
      </p:sp>
    </p:spTree>
    <p:extLst>
      <p:ext uri="{BB962C8B-B14F-4D97-AF65-F5344CB8AC3E}">
        <p14:creationId xmlns:p14="http://schemas.microsoft.com/office/powerpoint/2010/main" val="296173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23EBE-B83C-7849-9288-9CA41436F8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36FA6-09F7-2240-8C5B-827B58106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907F8C-2620-B648-9540-9440B3F8F4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3230E4-304F-6647-9CCD-4664888E42CB}"/>
              </a:ext>
            </a:extLst>
          </p:cNvPr>
          <p:cNvSpPr>
            <a:spLocks noGrp="1"/>
          </p:cNvSpPr>
          <p:nvPr>
            <p:ph type="dt" sz="half" idx="10"/>
          </p:nvPr>
        </p:nvSpPr>
        <p:spPr/>
        <p:txBody>
          <a:bodyPr/>
          <a:lstStyle/>
          <a:p>
            <a:fld id="{22C6F320-8842-9647-9D8C-DE9A2AA58826}" type="datetimeFigureOut">
              <a:rPr lang="en-US" smtClean="0"/>
              <a:t>12/16/19</a:t>
            </a:fld>
            <a:endParaRPr lang="en-US"/>
          </a:p>
        </p:txBody>
      </p:sp>
      <p:sp>
        <p:nvSpPr>
          <p:cNvPr id="6" name="Footer Placeholder 5">
            <a:extLst>
              <a:ext uri="{FF2B5EF4-FFF2-40B4-BE49-F238E27FC236}">
                <a16:creationId xmlns:a16="http://schemas.microsoft.com/office/drawing/2014/main" id="{6AA4D9E7-DB2B-5E4B-8612-FE9B4CE958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0435E5-1029-9644-A592-7E4A0E3F87FE}"/>
              </a:ext>
            </a:extLst>
          </p:cNvPr>
          <p:cNvSpPr>
            <a:spLocks noGrp="1"/>
          </p:cNvSpPr>
          <p:nvPr>
            <p:ph type="sldNum" sz="quarter" idx="12"/>
          </p:nvPr>
        </p:nvSpPr>
        <p:spPr/>
        <p:txBody>
          <a:bodyPr/>
          <a:lstStyle/>
          <a:p>
            <a:fld id="{24967342-B6A2-EF44-8CEE-1C5515744640}" type="slidenum">
              <a:rPr lang="en-US" smtClean="0"/>
              <a:t>‹#›</a:t>
            </a:fld>
            <a:endParaRPr lang="en-US"/>
          </a:p>
        </p:txBody>
      </p:sp>
    </p:spTree>
    <p:extLst>
      <p:ext uri="{BB962C8B-B14F-4D97-AF65-F5344CB8AC3E}">
        <p14:creationId xmlns:p14="http://schemas.microsoft.com/office/powerpoint/2010/main" val="2269745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C4850C-F0F3-1542-91CA-4ED3C7E488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4C8000-E592-F440-9952-F9EC07C154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F8CB90-11B9-F842-830E-61853CE1EA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C6F320-8842-9647-9D8C-DE9A2AA58826}" type="datetimeFigureOut">
              <a:rPr lang="en-US" smtClean="0"/>
              <a:t>12/16/19</a:t>
            </a:fld>
            <a:endParaRPr lang="en-US"/>
          </a:p>
        </p:txBody>
      </p:sp>
      <p:sp>
        <p:nvSpPr>
          <p:cNvPr id="5" name="Footer Placeholder 4">
            <a:extLst>
              <a:ext uri="{FF2B5EF4-FFF2-40B4-BE49-F238E27FC236}">
                <a16:creationId xmlns:a16="http://schemas.microsoft.com/office/drawing/2014/main" id="{8839B420-6EF5-6545-A8A4-0B6A0ACF92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0D8A95-BB65-744F-80D4-80EAC3F7CB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967342-B6A2-EF44-8CEE-1C5515744640}" type="slidenum">
              <a:rPr lang="en-US" smtClean="0"/>
              <a:t>‹#›</a:t>
            </a:fld>
            <a:endParaRPr lang="en-US"/>
          </a:p>
        </p:txBody>
      </p:sp>
    </p:spTree>
    <p:extLst>
      <p:ext uri="{BB962C8B-B14F-4D97-AF65-F5344CB8AC3E}">
        <p14:creationId xmlns:p14="http://schemas.microsoft.com/office/powerpoint/2010/main" val="26080196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B3348-3D2C-9040-AB6B-AB9104DC5514}"/>
              </a:ext>
            </a:extLst>
          </p:cNvPr>
          <p:cNvSpPr>
            <a:spLocks noGrp="1"/>
          </p:cNvSpPr>
          <p:nvPr>
            <p:ph type="ctrTitle"/>
          </p:nvPr>
        </p:nvSpPr>
        <p:spPr/>
        <p:txBody>
          <a:bodyPr>
            <a:normAutofit/>
          </a:bodyPr>
          <a:lstStyle/>
          <a:p>
            <a:pPr fontAlgn="base"/>
            <a:r>
              <a:rPr lang="en-US" b="1" dirty="0"/>
              <a:t>Restaurants of Bengaluru</a:t>
            </a:r>
            <a:br>
              <a:rPr lang="en-US" b="1" dirty="0"/>
            </a:br>
            <a:endParaRPr lang="en-US" b="1" dirty="0"/>
          </a:p>
        </p:txBody>
      </p:sp>
      <p:sp>
        <p:nvSpPr>
          <p:cNvPr id="3" name="Subtitle 2">
            <a:extLst>
              <a:ext uri="{FF2B5EF4-FFF2-40B4-BE49-F238E27FC236}">
                <a16:creationId xmlns:a16="http://schemas.microsoft.com/office/drawing/2014/main" id="{2191BA87-9213-004C-8175-CE66FABB81DF}"/>
              </a:ext>
            </a:extLst>
          </p:cNvPr>
          <p:cNvSpPr>
            <a:spLocks noGrp="1"/>
          </p:cNvSpPr>
          <p:nvPr>
            <p:ph type="subTitle" idx="1"/>
          </p:nvPr>
        </p:nvSpPr>
        <p:spPr/>
        <p:txBody>
          <a:bodyPr/>
          <a:lstStyle/>
          <a:p>
            <a:pPr algn="r"/>
            <a:r>
              <a:rPr lang="en-US" dirty="0"/>
              <a:t>Daksh Parikh</a:t>
            </a:r>
          </a:p>
          <a:p>
            <a:pPr algn="r"/>
            <a:r>
              <a:rPr lang="en-US" dirty="0"/>
              <a:t>Machine Learning</a:t>
            </a:r>
          </a:p>
          <a:p>
            <a:pPr algn="r"/>
            <a:endParaRPr lang="en-US" dirty="0"/>
          </a:p>
        </p:txBody>
      </p:sp>
    </p:spTree>
    <p:extLst>
      <p:ext uri="{BB962C8B-B14F-4D97-AF65-F5344CB8AC3E}">
        <p14:creationId xmlns:p14="http://schemas.microsoft.com/office/powerpoint/2010/main" val="383340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EAE436-84F1-924C-AF48-6E4552F21089}"/>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b="1">
                <a:solidFill>
                  <a:srgbClr val="FFFFFF"/>
                </a:solidFill>
              </a:rPr>
              <a:t>Regression Analysis for ratting</a:t>
            </a:r>
          </a:p>
        </p:txBody>
      </p:sp>
      <p:sp>
        <p:nvSpPr>
          <p:cNvPr id="3" name="Content Placeholder 2">
            <a:extLst>
              <a:ext uri="{FF2B5EF4-FFF2-40B4-BE49-F238E27FC236}">
                <a16:creationId xmlns:a16="http://schemas.microsoft.com/office/drawing/2014/main" id="{74AF6B44-D5CA-4844-936D-6949907A1CB6}"/>
              </a:ext>
            </a:extLst>
          </p:cNvPr>
          <p:cNvSpPr>
            <a:spLocks noGrp="1"/>
          </p:cNvSpPr>
          <p:nvPr>
            <p:ph idx="1"/>
          </p:nvPr>
        </p:nvSpPr>
        <p:spPr>
          <a:xfrm>
            <a:off x="4038600" y="4514850"/>
            <a:ext cx="7188199" cy="1662113"/>
          </a:xfrm>
        </p:spPr>
        <p:txBody>
          <a:bodyPr>
            <a:noAutofit/>
          </a:bodyPr>
          <a:lstStyle/>
          <a:p>
            <a:r>
              <a:rPr lang="en-US" sz="1600" b="1" dirty="0"/>
              <a:t>Linear Regressor – 28.8%</a:t>
            </a:r>
          </a:p>
          <a:p>
            <a:r>
              <a:rPr lang="en-US" sz="1600" b="1" dirty="0"/>
              <a:t>Random Forest Regressor – 98.4%</a:t>
            </a:r>
          </a:p>
          <a:p>
            <a:r>
              <a:rPr lang="en-US" sz="1600" b="1" dirty="0"/>
              <a:t>Ridge Regressor – 28.8%</a:t>
            </a:r>
          </a:p>
          <a:p>
            <a:r>
              <a:rPr lang="en-US" sz="1600" b="1" dirty="0"/>
              <a:t>Lasso Regressor – 28.7%</a:t>
            </a:r>
          </a:p>
          <a:p>
            <a:r>
              <a:rPr lang="en-US" sz="1600" b="1" dirty="0"/>
              <a:t>KNN regressor – 72.9%</a:t>
            </a:r>
          </a:p>
          <a:p>
            <a:endParaRPr lang="en-US" sz="1600" dirty="0"/>
          </a:p>
        </p:txBody>
      </p:sp>
      <p:pic>
        <p:nvPicPr>
          <p:cNvPr id="6" name="Picture 5">
            <a:extLst>
              <a:ext uri="{FF2B5EF4-FFF2-40B4-BE49-F238E27FC236}">
                <a16:creationId xmlns:a16="http://schemas.microsoft.com/office/drawing/2014/main" id="{ACC56A6D-BE52-9148-970B-46102D9BB52D}"/>
              </a:ext>
            </a:extLst>
          </p:cNvPr>
          <p:cNvPicPr>
            <a:picLocks noChangeAspect="1"/>
          </p:cNvPicPr>
          <p:nvPr/>
        </p:nvPicPr>
        <p:blipFill>
          <a:blip r:embed="rId2"/>
          <a:stretch>
            <a:fillRect/>
          </a:stretch>
        </p:blipFill>
        <p:spPr>
          <a:xfrm>
            <a:off x="3821112" y="212724"/>
            <a:ext cx="7851775" cy="3992933"/>
          </a:xfrm>
          <a:prstGeom prst="rect">
            <a:avLst/>
          </a:prstGeom>
        </p:spPr>
      </p:pic>
    </p:spTree>
    <p:extLst>
      <p:ext uri="{BB962C8B-B14F-4D97-AF65-F5344CB8AC3E}">
        <p14:creationId xmlns:p14="http://schemas.microsoft.com/office/powerpoint/2010/main" val="3060795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D2ED-B3B7-8344-B153-17F75FA7A037}"/>
              </a:ext>
            </a:extLst>
          </p:cNvPr>
          <p:cNvSpPr>
            <a:spLocks noGrp="1"/>
          </p:cNvSpPr>
          <p:nvPr>
            <p:ph type="title"/>
          </p:nvPr>
        </p:nvSpPr>
        <p:spPr/>
        <p:txBody>
          <a:bodyPr/>
          <a:lstStyle/>
          <a:p>
            <a:r>
              <a:rPr lang="en-US" b="1" dirty="0"/>
              <a:t>To make better models</a:t>
            </a:r>
            <a:endParaRPr lang="en-US" dirty="0"/>
          </a:p>
        </p:txBody>
      </p:sp>
      <p:sp>
        <p:nvSpPr>
          <p:cNvPr id="3" name="Content Placeholder 2">
            <a:extLst>
              <a:ext uri="{FF2B5EF4-FFF2-40B4-BE49-F238E27FC236}">
                <a16:creationId xmlns:a16="http://schemas.microsoft.com/office/drawing/2014/main" id="{F38735BF-7307-4E4C-961A-E0EECFC721B3}"/>
              </a:ext>
            </a:extLst>
          </p:cNvPr>
          <p:cNvSpPr>
            <a:spLocks noGrp="1"/>
          </p:cNvSpPr>
          <p:nvPr>
            <p:ph idx="1"/>
          </p:nvPr>
        </p:nvSpPr>
        <p:spPr/>
        <p:txBody>
          <a:bodyPr/>
          <a:lstStyle/>
          <a:p>
            <a:r>
              <a:rPr lang="en-US" dirty="0"/>
              <a:t>One hot encoding </a:t>
            </a:r>
          </a:p>
          <a:p>
            <a:pPr lvl="1"/>
            <a:r>
              <a:rPr lang="en-US" dirty="0"/>
              <a:t>Rest type</a:t>
            </a:r>
          </a:p>
          <a:p>
            <a:pPr lvl="1"/>
            <a:r>
              <a:rPr lang="en-US" dirty="0"/>
              <a:t>type</a:t>
            </a:r>
          </a:p>
          <a:p>
            <a:pPr lvl="1"/>
            <a:r>
              <a:rPr lang="en-US" dirty="0"/>
              <a:t>city</a:t>
            </a:r>
          </a:p>
          <a:p>
            <a:pPr lvl="1"/>
            <a:r>
              <a:rPr lang="en-US" dirty="0"/>
              <a:t>cuisines</a:t>
            </a:r>
          </a:p>
          <a:p>
            <a:pPr lvl="1"/>
            <a:r>
              <a:rPr lang="en-US" dirty="0"/>
              <a:t>Dish liked</a:t>
            </a:r>
          </a:p>
          <a:p>
            <a:r>
              <a:rPr lang="en-US" dirty="0"/>
              <a:t>Standardize data with standard scaler</a:t>
            </a:r>
          </a:p>
          <a:p>
            <a:r>
              <a:rPr lang="en-US" dirty="0"/>
              <a:t>Feature selection</a:t>
            </a:r>
          </a:p>
          <a:p>
            <a:endParaRPr lang="en-US" dirty="0"/>
          </a:p>
          <a:p>
            <a:pPr marL="457200" lvl="1" indent="0">
              <a:buNone/>
            </a:pPr>
            <a:endParaRPr lang="en-US" dirty="0"/>
          </a:p>
        </p:txBody>
      </p:sp>
    </p:spTree>
    <p:extLst>
      <p:ext uri="{BB962C8B-B14F-4D97-AF65-F5344CB8AC3E}">
        <p14:creationId xmlns:p14="http://schemas.microsoft.com/office/powerpoint/2010/main" val="4001351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EAE436-84F1-924C-AF48-6E4552F21089}"/>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b="1" dirty="0">
                <a:solidFill>
                  <a:srgbClr val="FFFFFF"/>
                </a:solidFill>
              </a:rPr>
              <a:t>New Regression Analysis for ratting</a:t>
            </a:r>
          </a:p>
        </p:txBody>
      </p:sp>
      <p:pic>
        <p:nvPicPr>
          <p:cNvPr id="6" name="Picture 5" descr="A picture containing drawing&#10;&#10;Description automatically generated">
            <a:extLst>
              <a:ext uri="{FF2B5EF4-FFF2-40B4-BE49-F238E27FC236}">
                <a16:creationId xmlns:a16="http://schemas.microsoft.com/office/drawing/2014/main" id="{80FB5C77-229F-9D41-AAAC-77EA962D78CF}"/>
              </a:ext>
            </a:extLst>
          </p:cNvPr>
          <p:cNvPicPr>
            <a:picLocks noChangeAspect="1"/>
          </p:cNvPicPr>
          <p:nvPr/>
        </p:nvPicPr>
        <p:blipFill>
          <a:blip r:embed="rId2"/>
          <a:stretch>
            <a:fillRect/>
          </a:stretch>
        </p:blipFill>
        <p:spPr>
          <a:xfrm>
            <a:off x="4038600" y="457200"/>
            <a:ext cx="7777821" cy="3947245"/>
          </a:xfrm>
          <a:prstGeom prst="rect">
            <a:avLst/>
          </a:prstGeom>
        </p:spPr>
      </p:pic>
      <p:sp>
        <p:nvSpPr>
          <p:cNvPr id="3" name="Content Placeholder 2">
            <a:extLst>
              <a:ext uri="{FF2B5EF4-FFF2-40B4-BE49-F238E27FC236}">
                <a16:creationId xmlns:a16="http://schemas.microsoft.com/office/drawing/2014/main" id="{74AF6B44-D5CA-4844-936D-6949907A1CB6}"/>
              </a:ext>
            </a:extLst>
          </p:cNvPr>
          <p:cNvSpPr>
            <a:spLocks noGrp="1"/>
          </p:cNvSpPr>
          <p:nvPr>
            <p:ph idx="1"/>
          </p:nvPr>
        </p:nvSpPr>
        <p:spPr>
          <a:xfrm>
            <a:off x="4038600" y="4586288"/>
            <a:ext cx="7188199" cy="1590675"/>
          </a:xfrm>
        </p:spPr>
        <p:txBody>
          <a:bodyPr>
            <a:normAutofit/>
          </a:bodyPr>
          <a:lstStyle/>
          <a:p>
            <a:r>
              <a:rPr lang="en-US" sz="1400" b="1" dirty="0"/>
              <a:t>Linear Regressor – 68.4%</a:t>
            </a:r>
          </a:p>
          <a:p>
            <a:r>
              <a:rPr lang="en-US" sz="1400" b="1" dirty="0"/>
              <a:t>Random Forest Regressor – 98%</a:t>
            </a:r>
          </a:p>
          <a:p>
            <a:r>
              <a:rPr lang="en-US" sz="1400" b="1" dirty="0"/>
              <a:t>Ridge Regressor – 68.8%</a:t>
            </a:r>
          </a:p>
          <a:p>
            <a:r>
              <a:rPr lang="en-US" sz="1400" b="1" dirty="0"/>
              <a:t>Lasso Regressor – 67.3%</a:t>
            </a:r>
          </a:p>
          <a:p>
            <a:r>
              <a:rPr lang="en-US" sz="1400" b="1" dirty="0"/>
              <a:t>KNN regressor – 90.3%</a:t>
            </a:r>
          </a:p>
          <a:p>
            <a:endParaRPr lang="en-US" sz="1400" dirty="0"/>
          </a:p>
        </p:txBody>
      </p:sp>
    </p:spTree>
    <p:extLst>
      <p:ext uri="{BB962C8B-B14F-4D97-AF65-F5344CB8AC3E}">
        <p14:creationId xmlns:p14="http://schemas.microsoft.com/office/powerpoint/2010/main" val="3094742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5B236B-F209-4248-BABD-C1DC636329D9}"/>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Difference between old and new models</a:t>
            </a:r>
          </a:p>
        </p:txBody>
      </p:sp>
      <p:pic>
        <p:nvPicPr>
          <p:cNvPr id="6" name="Content Placeholder 5" descr="A picture containing drawing&#10;&#10;Description automatically generated">
            <a:extLst>
              <a:ext uri="{FF2B5EF4-FFF2-40B4-BE49-F238E27FC236}">
                <a16:creationId xmlns:a16="http://schemas.microsoft.com/office/drawing/2014/main" id="{25F740AE-11B9-CD4B-B4B9-4A51F1002587}"/>
              </a:ext>
            </a:extLst>
          </p:cNvPr>
          <p:cNvPicPr>
            <a:picLocks noGrp="1" noChangeAspect="1"/>
          </p:cNvPicPr>
          <p:nvPr>
            <p:ph idx="1"/>
          </p:nvPr>
        </p:nvPicPr>
        <p:blipFill>
          <a:blip r:embed="rId2"/>
          <a:stretch>
            <a:fillRect/>
          </a:stretch>
        </p:blipFill>
        <p:spPr>
          <a:xfrm>
            <a:off x="5545138" y="3440113"/>
            <a:ext cx="5768975" cy="2889250"/>
          </a:xfrm>
        </p:spPr>
      </p:pic>
      <p:pic>
        <p:nvPicPr>
          <p:cNvPr id="8" name="Picture 7" descr="A picture containing drawing&#10;&#10;Description automatically generated">
            <a:extLst>
              <a:ext uri="{FF2B5EF4-FFF2-40B4-BE49-F238E27FC236}">
                <a16:creationId xmlns:a16="http://schemas.microsoft.com/office/drawing/2014/main" id="{1FB8EC31-0BD4-A544-8AE2-1CCE1118148F}"/>
              </a:ext>
            </a:extLst>
          </p:cNvPr>
          <p:cNvPicPr>
            <a:picLocks noChangeAspect="1"/>
          </p:cNvPicPr>
          <p:nvPr/>
        </p:nvPicPr>
        <p:blipFill>
          <a:blip r:embed="rId3"/>
          <a:stretch>
            <a:fillRect/>
          </a:stretch>
        </p:blipFill>
        <p:spPr>
          <a:xfrm>
            <a:off x="5545138" y="533400"/>
            <a:ext cx="5768975" cy="2824163"/>
          </a:xfrm>
          <a:prstGeom prst="rect">
            <a:avLst/>
          </a:prstGeom>
        </p:spPr>
      </p:pic>
    </p:spTree>
    <p:extLst>
      <p:ext uri="{BB962C8B-B14F-4D97-AF65-F5344CB8AC3E}">
        <p14:creationId xmlns:p14="http://schemas.microsoft.com/office/powerpoint/2010/main" val="604685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DE63E-FD5D-AC41-B552-8AC39939EAE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834F9EB-5D80-D044-BE4D-77A78C77108F}"/>
              </a:ext>
            </a:extLst>
          </p:cNvPr>
          <p:cNvSpPr>
            <a:spLocks noGrp="1"/>
          </p:cNvSpPr>
          <p:nvPr>
            <p:ph idx="1"/>
          </p:nvPr>
        </p:nvSpPr>
        <p:spPr/>
        <p:txBody>
          <a:bodyPr/>
          <a:lstStyle/>
          <a:p>
            <a:r>
              <a:rPr lang="en-US" dirty="0"/>
              <a:t>Using One Hot Encoding and scaling is very useful for most of the model it will increase your accuracy up to 40% and it is huge. But as we can see Random Forest is unbeatable.</a:t>
            </a:r>
          </a:p>
          <a:p>
            <a:endParaRPr lang="en-US" dirty="0"/>
          </a:p>
          <a:p>
            <a:r>
              <a:rPr lang="en-US" dirty="0"/>
              <a:t>And my assumption is this happening because Random Forest is an ensemble machine learning algorithm which use Bootstrap Aggregation or bagging.</a:t>
            </a:r>
          </a:p>
        </p:txBody>
      </p:sp>
    </p:spTree>
    <p:extLst>
      <p:ext uri="{BB962C8B-B14F-4D97-AF65-F5344CB8AC3E}">
        <p14:creationId xmlns:p14="http://schemas.microsoft.com/office/powerpoint/2010/main" val="3785516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5A856-4E15-EC48-BB5A-6B5E167AB62C}"/>
              </a:ext>
            </a:extLst>
          </p:cNvPr>
          <p:cNvSpPr>
            <a:spLocks noGrp="1"/>
          </p:cNvSpPr>
          <p:nvPr>
            <p:ph type="title"/>
          </p:nvPr>
        </p:nvSpPr>
        <p:spPr/>
        <p:txBody>
          <a:bodyPr/>
          <a:lstStyle/>
          <a:p>
            <a:r>
              <a:rPr lang="en-US" b="1" dirty="0" err="1"/>
              <a:t>Mulit</a:t>
            </a:r>
            <a:r>
              <a:rPr lang="en-US" b="1" dirty="0"/>
              <a:t>-label  Classification task</a:t>
            </a:r>
          </a:p>
        </p:txBody>
      </p:sp>
      <p:sp>
        <p:nvSpPr>
          <p:cNvPr id="3" name="Content Placeholder 2">
            <a:extLst>
              <a:ext uri="{FF2B5EF4-FFF2-40B4-BE49-F238E27FC236}">
                <a16:creationId xmlns:a16="http://schemas.microsoft.com/office/drawing/2014/main" id="{B26E1391-A37C-0743-AAE3-31F15B74F4DC}"/>
              </a:ext>
            </a:extLst>
          </p:cNvPr>
          <p:cNvSpPr>
            <a:spLocks noGrp="1"/>
          </p:cNvSpPr>
          <p:nvPr>
            <p:ph idx="1"/>
          </p:nvPr>
        </p:nvSpPr>
        <p:spPr/>
        <p:txBody>
          <a:bodyPr/>
          <a:lstStyle/>
          <a:p>
            <a:r>
              <a:rPr lang="en-US" dirty="0"/>
              <a:t>We will be using </a:t>
            </a:r>
            <a:r>
              <a:rPr lang="en-US" dirty="0" err="1"/>
              <a:t>mulit</a:t>
            </a:r>
            <a:r>
              <a:rPr lang="en-US" dirty="0"/>
              <a:t>-label classification, basically, we will be wanting to know whether a restuarant can accept online order and booking table or not based on the given data. We don't need to standardize the data in classification task.</a:t>
            </a:r>
          </a:p>
          <a:p>
            <a:pPr marL="0" indent="0">
              <a:buNone/>
            </a:pPr>
            <a:endParaRPr lang="en-US" dirty="0"/>
          </a:p>
          <a:p>
            <a:pPr lvl="1"/>
            <a:r>
              <a:rPr lang="en-US" b="1" dirty="0"/>
              <a:t>Random Forest Classifier – 91.34%</a:t>
            </a:r>
          </a:p>
          <a:p>
            <a:pPr lvl="1"/>
            <a:r>
              <a:rPr lang="en-US" b="1" dirty="0"/>
              <a:t>KNN classifier – 85.55%</a:t>
            </a:r>
            <a:endParaRPr lang="en-US" dirty="0"/>
          </a:p>
        </p:txBody>
      </p:sp>
    </p:spTree>
    <p:extLst>
      <p:ext uri="{BB962C8B-B14F-4D97-AF65-F5344CB8AC3E}">
        <p14:creationId xmlns:p14="http://schemas.microsoft.com/office/powerpoint/2010/main" val="2167572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2288-BD7E-4F4B-A6DD-F7D83DC2D236}"/>
              </a:ext>
            </a:extLst>
          </p:cNvPr>
          <p:cNvSpPr>
            <a:spLocks noGrp="1"/>
          </p:cNvSpPr>
          <p:nvPr>
            <p:ph type="title"/>
          </p:nvPr>
        </p:nvSpPr>
        <p:spPr>
          <a:xfrm>
            <a:off x="838200" y="365125"/>
            <a:ext cx="10515600" cy="869909"/>
          </a:xfrm>
        </p:spPr>
        <p:txBody>
          <a:bodyPr/>
          <a:lstStyle/>
          <a:p>
            <a:r>
              <a:rPr lang="en-US" dirty="0"/>
              <a:t>Zomato Bangalore Restaurants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BE1D56-66EF-9440-8F2F-9A61CF5CEB9C}"/>
                  </a:ext>
                </a:extLst>
              </p:cNvPr>
              <p:cNvSpPr>
                <a:spLocks noGrp="1"/>
              </p:cNvSpPr>
              <p:nvPr>
                <p:ph idx="1"/>
              </p:nvPr>
            </p:nvSpPr>
            <p:spPr>
              <a:xfrm>
                <a:off x="838200" y="1235034"/>
                <a:ext cx="10515600" cy="4941929"/>
              </a:xfrm>
            </p:spPr>
            <p:txBody>
              <a:bodyPr/>
              <a:lstStyle/>
              <a:p>
                <a:r>
                  <a:rPr lang="en-US" b="1" dirty="0"/>
                  <a:t>Zomato</a:t>
                </a:r>
                <a:r>
                  <a:rPr lang="en-US" dirty="0"/>
                  <a:t> is an Indian restaurant aggregator and food delivery start up founded in 2008.</a:t>
                </a:r>
              </a:p>
              <a:p>
                <a:r>
                  <a:rPr lang="en-US" dirty="0"/>
                  <a:t>It provides information, menus and user-reviews of restaurants, and also has food delivery options from partner restaurants in select cities.</a:t>
                </a:r>
              </a:p>
              <a:p>
                <a:r>
                  <a:rPr lang="en-US" dirty="0"/>
                  <a:t>The basic idea of analyzing the Zomato dataset is to get a fair idea about the factors affecting the establishment of different types of restaurant at different places in Bengaluru, aggregate rating of each restaurant, Bengaluru being one such city has more than </a:t>
                </a:r>
                <a:r>
                  <a:rPr lang="en-US" b="1" dirty="0"/>
                  <a:t>12,000 restaurants</a:t>
                </a:r>
                <a:r>
                  <a:rPr lang="en-US" dirty="0"/>
                  <a:t> with restaurants serving dishes from all over the world. </a:t>
                </a:r>
              </a:p>
              <a:p>
                <a:r>
                  <a:rPr lang="en-US" dirty="0"/>
                  <a:t>Size : 56.2k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17</a:t>
                </a:r>
              </a:p>
            </p:txBody>
          </p:sp>
        </mc:Choice>
        <mc:Fallback xmlns="">
          <p:sp>
            <p:nvSpPr>
              <p:cNvPr id="3" name="Content Placeholder 2">
                <a:extLst>
                  <a:ext uri="{FF2B5EF4-FFF2-40B4-BE49-F238E27FC236}">
                    <a16:creationId xmlns:a16="http://schemas.microsoft.com/office/drawing/2014/main" id="{29BE1D56-66EF-9440-8F2F-9A61CF5CEB9C}"/>
                  </a:ext>
                </a:extLst>
              </p:cNvPr>
              <p:cNvSpPr>
                <a:spLocks noGrp="1" noRot="1" noChangeAspect="1" noMove="1" noResize="1" noEditPoints="1" noAdjustHandles="1" noChangeArrowheads="1" noChangeShapeType="1" noTextEdit="1"/>
              </p:cNvSpPr>
              <p:nvPr>
                <p:ph idx="1"/>
              </p:nvPr>
            </p:nvSpPr>
            <p:spPr>
              <a:xfrm>
                <a:off x="838200" y="1235034"/>
                <a:ext cx="10515600" cy="4941929"/>
              </a:xfrm>
              <a:blipFill>
                <a:blip r:embed="rId2"/>
                <a:stretch>
                  <a:fillRect l="-965" t="-1795"/>
                </a:stretch>
              </a:blipFill>
            </p:spPr>
            <p:txBody>
              <a:bodyPr/>
              <a:lstStyle/>
              <a:p>
                <a:r>
                  <a:rPr lang="en-US">
                    <a:noFill/>
                  </a:rPr>
                  <a:t> </a:t>
                </a:r>
              </a:p>
            </p:txBody>
          </p:sp>
        </mc:Fallback>
      </mc:AlternateContent>
    </p:spTree>
    <p:extLst>
      <p:ext uri="{BB962C8B-B14F-4D97-AF65-F5344CB8AC3E}">
        <p14:creationId xmlns:p14="http://schemas.microsoft.com/office/powerpoint/2010/main" val="1772441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82E75-549F-C447-8A4F-DA9248A06E96}"/>
              </a:ext>
            </a:extLst>
          </p:cNvPr>
          <p:cNvSpPr>
            <a:spLocks noGrp="1"/>
          </p:cNvSpPr>
          <p:nvPr>
            <p:ph type="title"/>
          </p:nvPr>
        </p:nvSpPr>
        <p:spPr>
          <a:xfrm>
            <a:off x="838200" y="365126"/>
            <a:ext cx="10515600" cy="751156"/>
          </a:xfrm>
        </p:spPr>
        <p:txBody>
          <a:bodyPr/>
          <a:lstStyle/>
          <a:p>
            <a:r>
              <a:rPr lang="en-US" dirty="0"/>
              <a:t>Columns:</a:t>
            </a:r>
          </a:p>
        </p:txBody>
      </p:sp>
      <p:graphicFrame>
        <p:nvGraphicFramePr>
          <p:cNvPr id="4" name="Table 3">
            <a:extLst>
              <a:ext uri="{FF2B5EF4-FFF2-40B4-BE49-F238E27FC236}">
                <a16:creationId xmlns:a16="http://schemas.microsoft.com/office/drawing/2014/main" id="{42FD9F0A-348E-0A42-8E91-8CC81C342F85}"/>
              </a:ext>
            </a:extLst>
          </p:cNvPr>
          <p:cNvGraphicFramePr>
            <a:graphicFrameLocks noGrp="1"/>
          </p:cNvGraphicFramePr>
          <p:nvPr/>
        </p:nvGraphicFramePr>
        <p:xfrm>
          <a:off x="838196" y="1441869"/>
          <a:ext cx="10515602" cy="5051005"/>
        </p:xfrm>
        <a:graphic>
          <a:graphicData uri="http://schemas.openxmlformats.org/drawingml/2006/table">
            <a:tbl>
              <a:tblPr firstRow="1" bandRow="1">
                <a:tableStyleId>{9D7B26C5-4107-4FEC-AEDC-1716B250A1EF}</a:tableStyleId>
              </a:tblPr>
              <a:tblGrid>
                <a:gridCol w="5257801">
                  <a:extLst>
                    <a:ext uri="{9D8B030D-6E8A-4147-A177-3AD203B41FA5}">
                      <a16:colId xmlns:a16="http://schemas.microsoft.com/office/drawing/2014/main" val="22058555"/>
                    </a:ext>
                  </a:extLst>
                </a:gridCol>
                <a:gridCol w="5257801">
                  <a:extLst>
                    <a:ext uri="{9D8B030D-6E8A-4147-A177-3AD203B41FA5}">
                      <a16:colId xmlns:a16="http://schemas.microsoft.com/office/drawing/2014/main" val="2232247768"/>
                    </a:ext>
                  </a:extLst>
                </a:gridCol>
              </a:tblGrid>
              <a:tr h="5279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URL contains</a:t>
                      </a:r>
                    </a:p>
                    <a:p>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Phone number of the restaurant</a:t>
                      </a:r>
                    </a:p>
                    <a:p>
                      <a:endParaRPr lang="en-US" b="0" dirty="0"/>
                    </a:p>
                  </a:txBody>
                  <a:tcPr/>
                </a:tc>
                <a:extLst>
                  <a:ext uri="{0D108BD9-81ED-4DB2-BD59-A6C34878D82A}">
                    <a16:rowId xmlns:a16="http://schemas.microsoft.com/office/drawing/2014/main" val="3429295986"/>
                  </a:ext>
                </a:extLst>
              </a:tr>
              <a:tr h="7541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Name of the restaurant</a:t>
                      </a:r>
                    </a:p>
                    <a:p>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neighborhood in which the restaurant is located</a:t>
                      </a:r>
                    </a:p>
                    <a:p>
                      <a:endParaRPr lang="en-US" b="0" dirty="0"/>
                    </a:p>
                  </a:txBody>
                  <a:tcPr/>
                </a:tc>
                <a:extLst>
                  <a:ext uri="{0D108BD9-81ED-4DB2-BD59-A6C34878D82A}">
                    <a16:rowId xmlns:a16="http://schemas.microsoft.com/office/drawing/2014/main" val="1180465435"/>
                  </a:ext>
                </a:extLst>
              </a:tr>
              <a:tr h="5279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Address of the restaurant in Bengaluru</a:t>
                      </a:r>
                    </a:p>
                    <a:p>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Restaurant type</a:t>
                      </a:r>
                    </a:p>
                    <a:p>
                      <a:endParaRPr lang="en-US" b="0" dirty="0"/>
                    </a:p>
                  </a:txBody>
                  <a:tcPr/>
                </a:tc>
                <a:extLst>
                  <a:ext uri="{0D108BD9-81ED-4DB2-BD59-A6C34878D82A}">
                    <a16:rowId xmlns:a16="http://schemas.microsoft.com/office/drawing/2014/main" val="4079008003"/>
                  </a:ext>
                </a:extLst>
              </a:tr>
              <a:tr h="7541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online ordering is available in the restaurant or not</a:t>
                      </a:r>
                    </a:p>
                    <a:p>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Dishes which people liked in the restaurant</a:t>
                      </a:r>
                    </a:p>
                    <a:p>
                      <a:endParaRPr lang="en-US" b="0" dirty="0"/>
                    </a:p>
                  </a:txBody>
                  <a:tcPr/>
                </a:tc>
                <a:extLst>
                  <a:ext uri="{0D108BD9-81ED-4DB2-BD59-A6C34878D82A}">
                    <a16:rowId xmlns:a16="http://schemas.microsoft.com/office/drawing/2014/main" val="336548785"/>
                  </a:ext>
                </a:extLst>
              </a:tr>
              <a:tr h="7541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book table option available or not</a:t>
                      </a:r>
                    </a:p>
                    <a:p>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Cuisines food -  styles, separated by comma</a:t>
                      </a:r>
                    </a:p>
                    <a:p>
                      <a:endParaRPr lang="en-US" b="0" dirty="0"/>
                    </a:p>
                  </a:txBody>
                  <a:tcPr/>
                </a:tc>
                <a:extLst>
                  <a:ext uri="{0D108BD9-81ED-4DB2-BD59-A6C34878D82A}">
                    <a16:rowId xmlns:a16="http://schemas.microsoft.com/office/drawing/2014/main" val="816318729"/>
                  </a:ext>
                </a:extLst>
              </a:tr>
              <a:tr h="7541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Overall rating of the restaurant out of 5</a:t>
                      </a:r>
                    </a:p>
                    <a:p>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approximate cost for meal for two people</a:t>
                      </a:r>
                    </a:p>
                    <a:p>
                      <a:endParaRPr lang="en-US" b="0" dirty="0"/>
                    </a:p>
                  </a:txBody>
                  <a:tcPr/>
                </a:tc>
                <a:extLst>
                  <a:ext uri="{0D108BD9-81ED-4DB2-BD59-A6C34878D82A}">
                    <a16:rowId xmlns:a16="http://schemas.microsoft.com/office/drawing/2014/main" val="3458181585"/>
                  </a:ext>
                </a:extLst>
              </a:tr>
              <a:tr h="7541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Total number of rating for the restaurant</a:t>
                      </a:r>
                    </a:p>
                    <a:p>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neighborhood in which the restaurant is listed</a:t>
                      </a:r>
                    </a:p>
                    <a:p>
                      <a:endParaRPr lang="en-US" b="0" dirty="0"/>
                    </a:p>
                  </a:txBody>
                  <a:tcPr/>
                </a:tc>
                <a:extLst>
                  <a:ext uri="{0D108BD9-81ED-4DB2-BD59-A6C34878D82A}">
                    <a16:rowId xmlns:a16="http://schemas.microsoft.com/office/drawing/2014/main" val="2768570062"/>
                  </a:ext>
                </a:extLst>
              </a:tr>
            </a:tbl>
          </a:graphicData>
        </a:graphic>
      </p:graphicFrame>
    </p:spTree>
    <p:extLst>
      <p:ext uri="{BB962C8B-B14F-4D97-AF65-F5344CB8AC3E}">
        <p14:creationId xmlns:p14="http://schemas.microsoft.com/office/powerpoint/2010/main" val="1240567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8D0D92-10A1-CA41-A6F2-9A833B7D9C5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Booking table</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DB453FE8-4994-D741-AED7-F39F592E977C}"/>
              </a:ext>
            </a:extLst>
          </p:cNvPr>
          <p:cNvPicPr>
            <a:picLocks noChangeAspect="1"/>
          </p:cNvPicPr>
          <p:nvPr/>
        </p:nvPicPr>
        <p:blipFill rotWithShape="1">
          <a:blip r:embed="rId2"/>
          <a:srcRect t="3211" r="1" b="1"/>
          <a:stretch/>
        </p:blipFill>
        <p:spPr>
          <a:xfrm>
            <a:off x="4868487" y="10"/>
            <a:ext cx="7323513" cy="6857990"/>
          </a:xfrm>
          <a:prstGeom prst="rect">
            <a:avLst/>
          </a:prstGeom>
        </p:spPr>
      </p:pic>
    </p:spTree>
    <p:extLst>
      <p:ext uri="{BB962C8B-B14F-4D97-AF65-F5344CB8AC3E}">
        <p14:creationId xmlns:p14="http://schemas.microsoft.com/office/powerpoint/2010/main" val="3107452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4CADF6-FEA4-E34F-9CB4-188A2AC19A7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Online order</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a:extLst>
              <a:ext uri="{FF2B5EF4-FFF2-40B4-BE49-F238E27FC236}">
                <a16:creationId xmlns:a16="http://schemas.microsoft.com/office/drawing/2014/main" id="{06D9E710-D33C-AF42-91C8-BDB5DAC1AB83}"/>
              </a:ext>
            </a:extLst>
          </p:cNvPr>
          <p:cNvPicPr>
            <a:picLocks noGrp="1" noChangeAspect="1"/>
          </p:cNvPicPr>
          <p:nvPr>
            <p:ph idx="1"/>
          </p:nvPr>
        </p:nvPicPr>
        <p:blipFill rotWithShape="1">
          <a:blip r:embed="rId2"/>
          <a:srcRect t="2658" r="1" b="803"/>
          <a:stretch/>
        </p:blipFill>
        <p:spPr>
          <a:xfrm>
            <a:off x="4868487" y="10"/>
            <a:ext cx="7323513" cy="6857990"/>
          </a:xfrm>
          <a:prstGeom prst="rect">
            <a:avLst/>
          </a:prstGeom>
        </p:spPr>
      </p:pic>
    </p:spTree>
    <p:extLst>
      <p:ext uri="{BB962C8B-B14F-4D97-AF65-F5344CB8AC3E}">
        <p14:creationId xmlns:p14="http://schemas.microsoft.com/office/powerpoint/2010/main" val="1729697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4AE9E4-B693-204A-B554-5917889F3CC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Average cost</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a:extLst>
              <a:ext uri="{FF2B5EF4-FFF2-40B4-BE49-F238E27FC236}">
                <a16:creationId xmlns:a16="http://schemas.microsoft.com/office/drawing/2014/main" id="{93F4E5C4-266E-AF42-AB14-D6AB33900FDE}"/>
              </a:ext>
            </a:extLst>
          </p:cNvPr>
          <p:cNvPicPr>
            <a:picLocks noGrp="1" noChangeAspect="1"/>
          </p:cNvPicPr>
          <p:nvPr>
            <p:ph idx="1"/>
          </p:nvPr>
        </p:nvPicPr>
        <p:blipFill rotWithShape="1">
          <a:blip r:embed="rId2"/>
          <a:srcRect t="6825" r="1" b="1"/>
          <a:stretch/>
        </p:blipFill>
        <p:spPr>
          <a:xfrm>
            <a:off x="4868487" y="10"/>
            <a:ext cx="7323513" cy="6857990"/>
          </a:xfrm>
          <a:prstGeom prst="rect">
            <a:avLst/>
          </a:prstGeom>
        </p:spPr>
      </p:pic>
    </p:spTree>
    <p:extLst>
      <p:ext uri="{BB962C8B-B14F-4D97-AF65-F5344CB8AC3E}">
        <p14:creationId xmlns:p14="http://schemas.microsoft.com/office/powerpoint/2010/main" val="2762632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69A6B9-5EFE-DB4C-9161-4E580A199D6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Arear wise restaurants</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a:extLst>
              <a:ext uri="{FF2B5EF4-FFF2-40B4-BE49-F238E27FC236}">
                <a16:creationId xmlns:a16="http://schemas.microsoft.com/office/drawing/2014/main" id="{9994198F-8F01-AB4E-8769-8A2033657C22}"/>
              </a:ext>
            </a:extLst>
          </p:cNvPr>
          <p:cNvPicPr>
            <a:picLocks noGrp="1" noChangeAspect="1"/>
          </p:cNvPicPr>
          <p:nvPr>
            <p:ph idx="1"/>
          </p:nvPr>
        </p:nvPicPr>
        <p:blipFill rotWithShape="1">
          <a:blip r:embed="rId2"/>
          <a:srcRect t="14551" r="-2" b="-2"/>
          <a:stretch/>
        </p:blipFill>
        <p:spPr>
          <a:xfrm>
            <a:off x="4868487" y="10"/>
            <a:ext cx="7323513" cy="6857990"/>
          </a:xfrm>
          <a:prstGeom prst="rect">
            <a:avLst/>
          </a:prstGeom>
        </p:spPr>
      </p:pic>
    </p:spTree>
    <p:extLst>
      <p:ext uri="{BB962C8B-B14F-4D97-AF65-F5344CB8AC3E}">
        <p14:creationId xmlns:p14="http://schemas.microsoft.com/office/powerpoint/2010/main" val="3834828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9266-F2B5-B248-B3B4-5F91AEEC1BEF}"/>
              </a:ext>
            </a:extLst>
          </p:cNvPr>
          <p:cNvSpPr>
            <a:spLocks noGrp="1"/>
          </p:cNvSpPr>
          <p:nvPr>
            <p:ph type="title"/>
          </p:nvPr>
        </p:nvSpPr>
        <p:spPr/>
        <p:txBody>
          <a:bodyPr/>
          <a:lstStyle/>
          <a:p>
            <a:r>
              <a:rPr lang="en-US" b="1" dirty="0"/>
              <a:t>cleaning dataset</a:t>
            </a:r>
            <a:endParaRPr lang="en-US" dirty="0"/>
          </a:p>
        </p:txBody>
      </p:sp>
      <p:sp>
        <p:nvSpPr>
          <p:cNvPr id="3" name="Content Placeholder 2">
            <a:extLst>
              <a:ext uri="{FF2B5EF4-FFF2-40B4-BE49-F238E27FC236}">
                <a16:creationId xmlns:a16="http://schemas.microsoft.com/office/drawing/2014/main" id="{E52167CC-996E-EA41-9548-0304547D1C44}"/>
              </a:ext>
            </a:extLst>
          </p:cNvPr>
          <p:cNvSpPr>
            <a:spLocks noGrp="1"/>
          </p:cNvSpPr>
          <p:nvPr>
            <p:ph idx="1"/>
          </p:nvPr>
        </p:nvSpPr>
        <p:spPr/>
        <p:txBody>
          <a:bodyPr>
            <a:normAutofit/>
          </a:bodyPr>
          <a:lstStyle/>
          <a:p>
            <a:pPr marL="514350" indent="-514350">
              <a:buFont typeface="+mj-lt"/>
              <a:buAutoNum type="arabicPeriod"/>
            </a:pPr>
            <a:r>
              <a:rPr lang="en-US" dirty="0"/>
              <a:t>Delete few columns</a:t>
            </a:r>
          </a:p>
          <a:p>
            <a:pPr marL="971550" lvl="1" indent="-514350">
              <a:buFont typeface="+mj-lt"/>
              <a:buAutoNum type="arabicPeriod"/>
            </a:pPr>
            <a:r>
              <a:rPr lang="en-US" dirty="0"/>
              <a:t>URL</a:t>
            </a:r>
          </a:p>
          <a:p>
            <a:pPr marL="971550" lvl="1" indent="-514350">
              <a:buFont typeface="+mj-lt"/>
              <a:buAutoNum type="arabicPeriod"/>
            </a:pPr>
            <a:r>
              <a:rPr lang="en-US" dirty="0"/>
              <a:t>Address</a:t>
            </a:r>
          </a:p>
          <a:p>
            <a:pPr marL="971550" lvl="1" indent="-514350">
              <a:buFont typeface="+mj-lt"/>
              <a:buAutoNum type="arabicPeriod"/>
            </a:pPr>
            <a:r>
              <a:rPr lang="en-US" dirty="0"/>
              <a:t>Phone</a:t>
            </a:r>
          </a:p>
          <a:p>
            <a:pPr marL="971550" lvl="1" indent="-514350">
              <a:buFont typeface="+mj-lt"/>
              <a:buAutoNum type="arabicPeriod"/>
            </a:pPr>
            <a:r>
              <a:rPr lang="en-US" dirty="0"/>
              <a:t>location</a:t>
            </a:r>
          </a:p>
          <a:p>
            <a:pPr marL="514350" indent="-514350">
              <a:buFont typeface="+mj-lt"/>
              <a:buAutoNum type="arabicPeriod"/>
            </a:pPr>
            <a:r>
              <a:rPr lang="en-US" dirty="0"/>
              <a:t>Replace </a:t>
            </a:r>
            <a:r>
              <a:rPr lang="en-US" dirty="0" err="1"/>
              <a:t>NaN</a:t>
            </a:r>
            <a:endParaRPr lang="en-US" dirty="0"/>
          </a:p>
          <a:p>
            <a:pPr marL="514350" indent="-514350">
              <a:buFont typeface="+mj-lt"/>
              <a:buAutoNum type="arabicPeriod"/>
            </a:pPr>
            <a:r>
              <a:rPr lang="en-US" dirty="0"/>
              <a:t>Drop some raw with </a:t>
            </a:r>
            <a:r>
              <a:rPr lang="en-US" dirty="0" err="1"/>
              <a:t>dropna</a:t>
            </a:r>
            <a:r>
              <a:rPr lang="en-US" dirty="0"/>
              <a:t> and </a:t>
            </a:r>
            <a:r>
              <a:rPr lang="en-US" dirty="0" err="1"/>
              <a:t>drop_duplicates</a:t>
            </a:r>
            <a:r>
              <a:rPr lang="en-US" dirty="0"/>
              <a:t> functions</a:t>
            </a:r>
          </a:p>
          <a:p>
            <a:pPr marL="514350" indent="-514350">
              <a:buFont typeface="+mj-lt"/>
              <a:buAutoNum type="arabicPeriod"/>
            </a:pPr>
            <a:r>
              <a:rPr lang="en-US" dirty="0"/>
              <a:t>Used </a:t>
            </a:r>
            <a:r>
              <a:rPr lang="en-US" dirty="0" err="1"/>
              <a:t>LabelEncoder</a:t>
            </a:r>
            <a:r>
              <a:rPr lang="en-US" dirty="0"/>
              <a:t>() for convert all objects columns to float64</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2930659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F6BADA-6C8C-CA41-9F95-882D27877D05}"/>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dirty="0"/>
              <a:t>Types and missing values</a:t>
            </a:r>
          </a:p>
        </p:txBody>
      </p:sp>
      <p:sp useBgFill="1">
        <p:nvSpPr>
          <p:cNvPr id="23" name="Rectangle 22">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picture containing bird&#10;&#10;Description automatically generated">
            <a:extLst>
              <a:ext uri="{FF2B5EF4-FFF2-40B4-BE49-F238E27FC236}">
                <a16:creationId xmlns:a16="http://schemas.microsoft.com/office/drawing/2014/main" id="{91908174-4779-9E4A-B97B-BE1CD9224968}"/>
              </a:ext>
            </a:extLst>
          </p:cNvPr>
          <p:cNvPicPr>
            <a:picLocks noGrp="1" noChangeAspect="1"/>
          </p:cNvPicPr>
          <p:nvPr>
            <p:ph idx="1"/>
          </p:nvPr>
        </p:nvPicPr>
        <p:blipFill>
          <a:blip r:embed="rId2"/>
          <a:stretch>
            <a:fillRect/>
          </a:stretch>
        </p:blipFill>
        <p:spPr>
          <a:xfrm>
            <a:off x="1132940" y="2399493"/>
            <a:ext cx="4551179" cy="387987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BA5BB654-71FF-934C-949C-567769CACE03}"/>
              </a:ext>
            </a:extLst>
          </p:cNvPr>
          <p:cNvPicPr>
            <a:picLocks noChangeAspect="1"/>
          </p:cNvPicPr>
          <p:nvPr/>
        </p:nvPicPr>
        <p:blipFill>
          <a:blip r:embed="rId3"/>
          <a:stretch>
            <a:fillRect/>
          </a:stretch>
        </p:blipFill>
        <p:spPr>
          <a:xfrm>
            <a:off x="6657509" y="2399494"/>
            <a:ext cx="4251922" cy="3879878"/>
          </a:xfrm>
          <a:prstGeom prst="rect">
            <a:avLst/>
          </a:prstGeom>
        </p:spPr>
      </p:pic>
    </p:spTree>
    <p:extLst>
      <p:ext uri="{BB962C8B-B14F-4D97-AF65-F5344CB8AC3E}">
        <p14:creationId xmlns:p14="http://schemas.microsoft.com/office/powerpoint/2010/main" val="2341368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352</Words>
  <Application>Microsoft Macintosh PowerPoint</Application>
  <PresentationFormat>Widescreen</PresentationFormat>
  <Paragraphs>69</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Cambria Math</vt:lpstr>
      <vt:lpstr>Office Theme</vt:lpstr>
      <vt:lpstr>Restaurants of Bengaluru </vt:lpstr>
      <vt:lpstr>Zomato Bangalore Restaurants</vt:lpstr>
      <vt:lpstr>Columns:</vt:lpstr>
      <vt:lpstr>Booking table</vt:lpstr>
      <vt:lpstr>Online order</vt:lpstr>
      <vt:lpstr>Average cost</vt:lpstr>
      <vt:lpstr>Arear wise restaurants</vt:lpstr>
      <vt:lpstr>cleaning dataset</vt:lpstr>
      <vt:lpstr>Types and missing values</vt:lpstr>
      <vt:lpstr>Regression Analysis for ratting</vt:lpstr>
      <vt:lpstr>To make better models</vt:lpstr>
      <vt:lpstr>New Regression Analysis for ratting</vt:lpstr>
      <vt:lpstr>Difference between old and new models</vt:lpstr>
      <vt:lpstr>Conclusion</vt:lpstr>
      <vt:lpstr>Mulit-label  Classification task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Restaurants of Bengaluru </dc:title>
  <dc:creator>Parikh, Daksh</dc:creator>
  <cp:lastModifiedBy>Parikh, Daksh</cp:lastModifiedBy>
  <cp:revision>6</cp:revision>
  <dcterms:created xsi:type="dcterms:W3CDTF">2019-12-09T23:19:09Z</dcterms:created>
  <dcterms:modified xsi:type="dcterms:W3CDTF">2019-12-16T16:31:05Z</dcterms:modified>
</cp:coreProperties>
</file>